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36576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1920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EDICIÓN BOARDROOM · 2026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46888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IA como Ventaja</a:t>
            </a:r>
            <a:endParaRPr lang="en-US" sz="5000" dirty="0"/>
          </a:p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Competitiva Estratégica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un CEO, CFO o COO necesita decidir en 2026 — con criterio estratégico, impacto medible y gobernanza desde el primer día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5486400"/>
            <a:ext cx="1371600" cy="457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56692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 · BCG · Stanford HAI · MIT Sloan · MIT CISR · Gartner · HBR · Accenture · Bain · Deloitte · PwC · WEF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Marzo–Abril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· HOJA DE RUTA 30 / 90 / 365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horizontes con entregables medibles cada uno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3703320" cy="457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5B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783080"/>
            <a:ext cx="3703320" cy="109728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87452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365760" y="265176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DÍAS · DECISIÓN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3154680"/>
            <a:ext cx="32918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de madurez (4 posiciones)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Designar líder IA con acceso al CEO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3 casos con métrica EBIT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Lanzar 1 caso piloto medido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206240" y="1783080"/>
            <a:ext cx="3703320" cy="457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D5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206240" y="1783080"/>
            <a:ext cx="3703320" cy="109728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06240" y="187452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4206240" y="265176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DÍAS · APRENDIZAJE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434840" y="3154680"/>
            <a:ext cx="32918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pre-IA documentado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Comunicar primer ROI real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 de uso + inventario IA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HITL definido por nivel de riesgo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46720" y="1783080"/>
            <a:ext cx="3703320" cy="457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1B2A4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046720" y="1783080"/>
            <a:ext cx="3703320" cy="10972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0" y="187452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365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8046720" y="265176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DÍAS · DIFERENCIACIÓN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275320" y="3154680"/>
            <a:ext cx="32918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3-5 casos en producción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Act compliant — Anexo III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2027 aprobado por Board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 rediseñados — no parcheados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10 / 16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LOS 7 ANTIPATRONES QUE MATAN EL ROI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Identifíquelos antes de que aparezcan en la cuenta de resultados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783080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783080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143000" y="187452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Theatre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43000" y="224028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'Implementamos IA' sin caso de negocio medido. Anuncio sin métrica.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26480" y="1783080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783080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783080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903720" y="187452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Piloto Eterno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903720" y="224028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 repetido tres trimestres seguidos sin pasar a producción.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2862072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862072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862072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143000" y="2953512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CIO Solo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43000" y="3319272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delegada en TI sin sponsor C-suite. 3× menos impacto EBIT.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126480" y="2862072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126480" y="2862072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26480" y="2862072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903720" y="2953512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Compra de Herramientas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903720" y="3319272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de 12 vendors sin estrategia. Coste sin gobernanza.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3941064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65760" y="3941064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3941064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1143000" y="4032504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Datos para Después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1143000" y="4398264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'Empezamos por casos, los datos vendrán'. Garantiza no escalar.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126480" y="3941064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126480" y="3941064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126480" y="3941064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6903720" y="4032504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Tecno-optimismo sin gobernanza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903720" y="4398264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51% ya sufrió consecuencias negativas. Fix: gobernanza ANTES de escalar.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291840" y="5020056"/>
            <a:ext cx="5577840" cy="96012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291840" y="5020056"/>
            <a:ext cx="640080" cy="96012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291840" y="5020056"/>
            <a:ext cx="640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4069080" y="5111496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Talento al final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4069080" y="5477256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Comprar IA sin upskilling. Empleados resisten lo que no entienden.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11 / 16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65760"/>
            <a:ext cx="11430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5 PREGUNTAS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1143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TODO Board debe hacer al CEO en 2026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46304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92024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Q1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280160" y="19659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¿Cuáles son nuestros 3 casos con impacto EBIT ya medido?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80160" y="23317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métrica concreta, no hay caso.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78892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Q2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1280160" y="2834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¿Quién lidera IA con acceso directo al CEO?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32004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está delegado en TI: 3× menos impacto.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" y="365760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Q3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280160" y="37033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¿Somos AI Act compliant con gobernanza formal?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280160" y="40690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Deadline Anexo III: 2 ago 2026. Multa hasta €35M.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" y="452628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1280160" y="45720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¿Rediseñamos workflows o solo añadimos herramientas?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80160" y="49377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Automatizar lo viejo no escala.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65760" y="539496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Q5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1280160" y="54406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¿Cuál es nuestra estrategia de datos propios como ventaja?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80160" y="58064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modelos son commodity. Los datos no.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12 / 16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CASO PRÁCTICO · INPRO INDUSTRIAL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viaje real de 18 meses — anonimizado, replicable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54480" y="1828800"/>
            <a:ext cx="365760" cy="36576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2377440"/>
            <a:ext cx="274320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237744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3957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M0-3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9260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Diagnóstico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48640" y="347472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Posición: Reactivo.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pilotos sueltos.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métrica EBIT.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434840" y="1828800"/>
            <a:ext cx="365760" cy="36576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46120" y="2377440"/>
            <a:ext cx="274320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46120" y="237744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46120" y="23957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M4-9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29260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Foco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429000" y="347472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casos priorizados.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ejecutivo.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Gobernanza V0.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0" y="1828800"/>
            <a:ext cx="365760" cy="36576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26480" y="2377440"/>
            <a:ext cx="274320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126480" y="237744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0" y="23957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M10-15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17920" y="29260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Escalado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309360" y="347472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 rediseñados.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EBIT atribuible: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4.2M€ anual.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10195560" y="1828800"/>
            <a:ext cx="365760" cy="36576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006840" y="2377440"/>
            <a:ext cx="274320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006840" y="237744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006840" y="23957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M16-18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9098280" y="29260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Diferenciación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189720" y="347472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MCP.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Act compliant.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2027 aprobado.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65760" y="2011680"/>
            <a:ext cx="11430000" cy="0"/>
          </a:xfrm>
          <a:prstGeom prst="line">
            <a:avLst/>
          </a:prstGeom>
          <a:noFill/>
          <a:ln w="25400">
            <a:solidFill>
              <a:srgbClr val="2E75B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65760" y="5669280"/>
            <a:ext cx="11430000" cy="777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65760" y="5669280"/>
            <a:ext cx="73152" cy="7772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576072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 verificado · 18 meses · €4.2M EBIT incremental · 71% workflows rediseñados · 0 incidentes regulatorios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13 / 16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AUTOEVALUACIÓN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dimensiones · 1 minuto · sepa exactamente dónde está su empresa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32004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828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DIMENSIÓN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0" y="1783080"/>
            <a:ext cx="2697480" cy="45720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0" y="18288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· 1 pt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783080"/>
            <a:ext cx="2697480" cy="457200"/>
          </a:xfrm>
          <a:prstGeom prst="rect">
            <a:avLst/>
          </a:prstGeom>
          <a:solidFill>
            <a:srgbClr val="D69130"/>
          </a:solidFill>
          <a:ln w="12700">
            <a:solidFill>
              <a:srgbClr val="D6913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8288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· 3 pts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144000" y="1783080"/>
            <a:ext cx="2697480" cy="45720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0" y="18288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· 5 pts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2286000"/>
            <a:ext cx="11475720" cy="59436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33172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Liderazgo IA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0" y="233172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owner declarado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0" y="233172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en TI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144000" y="233172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CEO directo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2926080"/>
            <a:ext cx="11475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297180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Casos en producción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657600" y="297180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con EBIT medido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00800" y="297180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con métrica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144000" y="297180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3+ escalados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3566160"/>
            <a:ext cx="11475720" cy="59436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61188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Gobernanza &amp; riesgo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657600" y="36118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 AI sin control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00800" y="36118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 básica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144000" y="36118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 completo · AI Act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4206240"/>
            <a:ext cx="11475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25196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Datos como activo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657600" y="425196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Silos · sin estrategia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400800" y="425196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Catálogo parcial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44000" y="425196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como moat declarado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365760" y="4846320"/>
            <a:ext cx="11475720" cy="59436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89204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Talento &amp; cultura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3657600" y="489204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upskilling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400800" y="489204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Pilotos formación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9144000" y="489204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 transversal · 70% staff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65760" y="5669280"/>
            <a:ext cx="11430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5-10 pts: Observador · prioridad caps. 2, 5, 8.   |   11-17 pts: Reactivo/Avanzado · caps. 6, 7, 9.   |   18-25 pts: Estratégico · caps. 4, 10, 11.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14 / 16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65760"/>
            <a:ext cx="11430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DECISIÓN DE BOARD · PRÓXIMA REUNIÓN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1143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decisiones que no pueden esperar al Q3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46304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2011680"/>
            <a:ext cx="914400" cy="91440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201168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1463040" y="210312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Designar al líder de IA con acceso directo al CEO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63040" y="256032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días. Sin esto, todo lo demás se diluye en TI o en consultoría externa.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3291840"/>
            <a:ext cx="914400" cy="91440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32918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1463040" y="338328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Aprobar 3 casos con métrica EBIT — y matar los demás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63040" y="384048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días. Foco en pocos casos con métrica antes que portfolio sin patrocinio.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4572000"/>
            <a:ext cx="914400" cy="914400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45720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1463040" y="466344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Cumplimiento AI Act Anexo III antes de agosto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463040" y="512064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 días. Multa hasta €35M / 7% facturación. No es opcional.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15 / 16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FUENTES PRIMARIAS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 cifra en este deck es trazable a fuente primaria publicada 2025-2026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82880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McKinsey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834640" y="187452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'The State of AI 2025' (1.993 ej. · 105 países) · 'State of AI Trust 2026'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3774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BCG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834640" y="237744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'The Widening AI Value Gap' 2025 · 'CEO Roadmap for Agentic AI' dic 2025 · 'Future-built' (2.102 ej.)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83464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8803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Stanford HAI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834640" y="288036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'AI Index Report 2026' · gasto global IA $581.69B en 2025 (+129.9%)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33756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3832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MIT Sloan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834640" y="338328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'Agentic AI, Explained' feb 2026 · Aral, Horton, Kellogg, Shahidi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84048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8862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MIT CISR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834640" y="388620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'Business Models in the AI Era' ene 2026 · 2.378 empresas · Weill, Woerner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434340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3891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Gartner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834640" y="438912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Symposium/Xpo 2025 (700+ CIOs) · Future of Supply Chain 2026 (509 líderes)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484632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8920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Act EU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834640" y="489204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Reglamento UE 2024/1689 · Anexo III enforcement 2 ago 2026 · Multas hasta €35M / 7%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5349240"/>
            <a:ext cx="2286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53949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Otros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834640" y="5394960"/>
            <a:ext cx="8961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HBR · Accenture · Bain · IBM · Deloitte EMEA · PwC · WEF Future of Jobs 2025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65760" y="5943600"/>
            <a:ext cx="11430000" cy="45720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5989320"/>
            <a:ext cx="11430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i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FGA Research · Intelligence for Strategic Decisions · contacto disponible bajo demanda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16 / 16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TESIS CENTRAL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brecha ya es estructural — y crece cada trimestre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11430000" cy="155448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783080"/>
            <a:ext cx="73152" cy="15544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87452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organizaciones que capturan valor real no son las que más gastan en IA.
</a:t>
            </a:r>
            <a:pPr indent="0" marL="0">
              <a:buNone/>
            </a:pPr>
            <a:r>
              <a:rPr lang="en-US" sz="16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 las que </a:t>
            </a:r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rediseñan workflows end-to-end</a:t>
            </a:r>
            <a:pPr indent="0" marL="0">
              <a:buNone/>
            </a:pPr>
            <a:r>
              <a:rPr lang="en-US" sz="16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con el CEO como sponsor activo, </a:t>
            </a:r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propios</a:t>
            </a:r>
            <a:pPr indent="0" marL="0">
              <a:buNone/>
            </a:pPr>
            <a:r>
              <a:rPr lang="en-US" sz="16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como moat competitivo y </a:t>
            </a:r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gobernanza desde el primer día.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365760" y="365760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3657600"/>
            <a:ext cx="27432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384048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88%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457200" y="48463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Empresas que usan IA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≥1 función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5669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 2026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46120" y="365760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6120" y="3657600"/>
            <a:ext cx="27432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46120" y="384048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~6%</a:t>
            </a:r>
            <a:endParaRPr lang="en-US" sz="4200" dirty="0"/>
          </a:p>
        </p:txBody>
      </p:sp>
      <p:sp>
        <p:nvSpPr>
          <p:cNvPr id="17" name="Text 15"/>
          <p:cNvSpPr/>
          <p:nvPr/>
        </p:nvSpPr>
        <p:spPr>
          <a:xfrm>
            <a:off x="3337560" y="48463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performers con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≥5% impacto EBIT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37560" y="5669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 2026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126480" y="365760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126480" y="3657600"/>
            <a:ext cx="27432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0" y="384048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$582B</a:t>
            </a:r>
            <a:endParaRPr lang="en-US" sz="4200" dirty="0"/>
          </a:p>
        </p:txBody>
      </p:sp>
      <p:sp>
        <p:nvSpPr>
          <p:cNvPr id="22" name="Text 20"/>
          <p:cNvSpPr/>
          <p:nvPr/>
        </p:nvSpPr>
        <p:spPr>
          <a:xfrm>
            <a:off x="6217920" y="48463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Inversión global en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en 2025 (+130%)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5669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Stanford HAI 2026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9006840" y="365760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006840" y="3657600"/>
            <a:ext cx="27432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006840" y="384048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3.6×</a:t>
            </a:r>
            <a:endParaRPr lang="en-US" sz="4200" dirty="0"/>
          </a:p>
        </p:txBody>
      </p:sp>
      <p:sp>
        <p:nvSpPr>
          <p:cNvPr id="27" name="Text 25"/>
          <p:cNvSpPr/>
          <p:nvPr/>
        </p:nvSpPr>
        <p:spPr>
          <a:xfrm>
            <a:off x="9098280" y="48463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Mayor TSR — líderes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vs. resto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9098280" y="5669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BCG 2025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2 / 16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EL PUNTO DE INFLEXIÓN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ya no es opinable en 2026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783080"/>
            <a:ext cx="640080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Adopción ya es universal — escalado no
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88% de organizaciones usa IA en ≥1 función. Solo ~33% ha empezado a escalarla a nivel empresa. La brecha entre experimento y EBIT es donde se compite.
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Inversión se aceleró 130% en 2025
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Stanford HAI cifra el gasto corporativo global en $581.690M en 2025 (+129.9% interanual). EE.UU. concentra $285.900M — 23× la inversión privada china.
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solo 6% captura impacto EBIT real
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60% de empresas no genera valor material a pesar de invertir. La diferencia no es presupuesto — es criterio directivo.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132320" y="1783080"/>
            <a:ext cx="4663440" cy="4389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132320" y="1783080"/>
            <a:ext cx="73152" cy="43891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06640" y="2057400"/>
            <a:ext cx="42062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problema no es tecnológico.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acceso a los mismos modelos de IA es universal.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brecha es de criterio directivo, velocidad de decisión y profundidad de compromiso organizativo.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Eso no lo compra ningún presupuesto de TI."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406640" y="576072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FGA Research · síntesis McKinsey/BCG 2026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3 / 16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DIAGNÓSTICO EJECUTIVO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Identifique la posición real de su empresa antes de decidir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828800"/>
            <a:ext cx="2743200" cy="4114800"/>
          </a:xfrm>
          <a:prstGeom prst="rect">
            <a:avLst/>
          </a:prstGeom>
          <a:solidFill>
            <a:srgbClr val="F4F5F7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828800"/>
            <a:ext cx="2743200" cy="54864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874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Observando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265176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~18%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3383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INDUSTRIA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48640" y="3840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'18 meses evaluando'.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caso ni roadmap.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46120" y="1828800"/>
            <a:ext cx="2743200" cy="4114800"/>
          </a:xfrm>
          <a:prstGeom prst="rect">
            <a:avLst/>
          </a:prstGeom>
          <a:solidFill>
            <a:srgbClr val="F4F5F7"/>
          </a:solidFill>
          <a:ln w="12700">
            <a:solidFill>
              <a:srgbClr val="D6913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46120" y="1828800"/>
            <a:ext cx="2743200" cy="548640"/>
          </a:xfrm>
          <a:prstGeom prst="rect">
            <a:avLst/>
          </a:prstGeom>
          <a:solidFill>
            <a:srgbClr val="D69130"/>
          </a:solidFill>
          <a:ln w="12700">
            <a:solidFill>
              <a:srgbClr val="D691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46120" y="1874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Reactivo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337560" y="265176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~46%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3337560" y="3383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INDUSTRIA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429000" y="3840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Pilotos aislados.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escalado, sin ROI.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1828800"/>
            <a:ext cx="2743200" cy="411480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26480" y="1828800"/>
            <a:ext cx="2743200" cy="54864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1874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Avanzado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217920" y="265176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~28%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217920" y="3383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INDUSTRIA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309360" y="3840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3-5 casos en producción.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ROI medido.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9006840" y="1828800"/>
            <a:ext cx="2743200" cy="411480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006840" y="182880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006840" y="1874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Estratégico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098280" y="265176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~8%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9098280" y="33832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INDUSTRIA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189720" y="3840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reescribe workflows.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 &gt;5% atribuible.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65760" y="6126480"/>
            <a:ext cx="11430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mayoría de directivos sobreestima su madurez. "Usamos ChatGPT" no es estrategia de IA.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4 / 16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LOS 8 MODELOS DE IA QUE IMPORTAN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Mapa simplificado para decidir qué tipo de IA toca cada uso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828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965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993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63040" y="1965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Generalista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97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ChatGPT, Claude, Gemini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 transversal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46120" y="1828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83280" y="1965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0" y="1993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LRM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343400" y="1965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Analista profundo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383280" y="2697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o1, o3, DeepSeek R1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8328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Razonamiento complejo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26480" y="1828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63640" y="1965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1993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223760" y="1965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Actor / ejecutor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63640" y="2697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Actions, agentes ERP/CRM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26364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Cierra el bucle de acción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1828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144000" y="1965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144000" y="1993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VLM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0104120" y="1965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que ve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144000" y="2697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Imagen, factura, inspección visual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14400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Industria, retail, salud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65760" y="4114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02920" y="4251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4279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SLM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1463040" y="4251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 / privado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02920" y="4983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Modelos pequeños on-device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2920" y="5486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sensibles, edge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246120" y="4114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383280" y="4251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83280" y="4279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MoE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4343400" y="4251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Eficiente a escala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3383280" y="4983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Mixture of Experts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3383280" y="5486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reducción coste inferencia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126480" y="4114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63640" y="4251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263640" y="4279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HLM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7223760" y="4251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Coordinador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6263640" y="4983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Orquesta múltiples agentes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6263640" y="5486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Procesos multi-paso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9006840" y="4114800"/>
            <a:ext cx="27432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9144000" y="4251960"/>
            <a:ext cx="868680" cy="54864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9144000" y="427939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LCM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10104120" y="425196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Estratega (2026)</a:t>
            </a:r>
            <a:endParaRPr lang="en-US" sz="1400" dirty="0"/>
          </a:p>
        </p:txBody>
      </p:sp>
      <p:sp>
        <p:nvSpPr>
          <p:cNvPr id="52" name="Text 50"/>
          <p:cNvSpPr/>
          <p:nvPr/>
        </p:nvSpPr>
        <p:spPr>
          <a:xfrm>
            <a:off x="9144000" y="4983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Patrones emergentes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9144000" y="5486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de mercado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5 / 16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AGENTES DE IA — LA SEGUNDA OLA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agentes ya son la segunda ola — el 76% los ven como colega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2743200" cy="1463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8745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743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Experimenta con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agentes (McK)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783080"/>
            <a:ext cx="2743200" cy="1463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46120" y="18745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23%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3337560" y="2743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 agentes en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alguna función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1783080"/>
            <a:ext cx="2743200" cy="1463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8745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&lt;10%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217920" y="2743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Adopción escalada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una función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006840" y="1783080"/>
            <a:ext cx="2743200" cy="1463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006840" y="18745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76%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9098280" y="2743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 al agente como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'colega' (BCG/MIT)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65760" y="3520440"/>
            <a:ext cx="11430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cambia para el Board en 2026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65760" y="3977640"/>
            <a:ext cx="11430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agente toma decisiones acotadas sin esperar input humano. Hay que decidir cuáles, hasta qué tope, con qué auditoría.
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protocolo MCP (Anthropic, adoptado por Microsoft, Google, OpenAI) estandariza la conexión agente-sistemas. Permite cambiar modelo sin rehacer integraciones.
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 dominante 2026: seguridad y gobernanza son citados por casi 2/3 de ejecutivos como la principal barrera al escalado agéntico (McKinsey 2026 AI Trust).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6 / 16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LAS 5 PALANCAS ESTRATÉGICAS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5 ejes que diferencian al 6% que captura EBIT del 94% que no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828800"/>
            <a:ext cx="640080" cy="777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828800"/>
            <a:ext cx="640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188720" y="18745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Liderazgo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2402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como Chief AI Officer efectivo. Patrocinio directo = 3× más impacto EBIT (McKinsey).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743200"/>
            <a:ext cx="640080" cy="777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743200"/>
            <a:ext cx="640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1188720" y="2788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Workflows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1546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Rediseñar end-to-end. Automatizar lo viejo no escala. Reorganizar el trabajo, no añadir IA encima.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657600"/>
            <a:ext cx="640080" cy="777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657600"/>
            <a:ext cx="640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1188720" y="3703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Datos propios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0690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único moat sostenible. Los modelos son commodity — los datos contextuales no.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4572000"/>
            <a:ext cx="640080" cy="777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4572000"/>
            <a:ext cx="640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1188720" y="4617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Talento — regla 10/20/70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88720" y="49834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BCG: 10% tech, 20% datos/algoritmos, 70% personas/procesos. Quien invierte al revés fracasa.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65760" y="5486400"/>
            <a:ext cx="640080" cy="777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5486400"/>
            <a:ext cx="640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1188720" y="5532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Arquitectura modular + MCP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88720" y="58978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compartida con gobernanza. Separar código de modelo. Permite actualizar modelos sin rehacer todo.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65760" y="6355080"/>
            <a:ext cx="11430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BCG · McKinsey · MIT Sloan 2025-2026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7 / 16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ROI Y CASOS DE USO DE ALTO VALOR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Dónde aparece el EBIT, dónde se queda en piloto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5577840" cy="448056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783080"/>
            <a:ext cx="5577840" cy="54864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8288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CASOS QUE GENERAN EBIT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423160"/>
            <a:ext cx="521208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service automation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Klarna: 700 FTE equivalentes, 25% reducción tiempo resolución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Software development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Copilot: 55% más rápido en tareas codificación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&amp; content ops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Accenture: 30% reducción coste creación contenidos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Supply chain forecasting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Walmart, Amazon: +12-18% precisión de demanda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1783080"/>
            <a:ext cx="5577840" cy="4480560"/>
          </a:xfrm>
          <a:prstGeom prst="rect">
            <a:avLst/>
          </a:prstGeom>
          <a:solidFill>
            <a:srgbClr val="F4F5F7"/>
          </a:solidFill>
          <a:ln w="12700">
            <a:solidFill>
              <a:srgbClr val="F4F5F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17920" y="1783080"/>
            <a:ext cx="5577840" cy="548640"/>
          </a:xfrm>
          <a:prstGeom prst="rect">
            <a:avLst/>
          </a:prstGeom>
          <a:solidFill>
            <a:srgbClr val="C8533B"/>
          </a:solidFill>
          <a:ln w="12700">
            <a:solidFill>
              <a:srgbClr val="C8533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09360" y="18288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PILOTOS QUE NO ESCALAN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0" y="2423160"/>
            <a:ext cx="521208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Asistentes genéricos sin caso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'Implementamos ChatGPT' sin métrica de éxito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POC sin patrocinio ejecutivo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Mueren al pasar a producción por falta de owner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Predicción sin acción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Modelos que generan score pero nadie actúa sobre él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Automatización de procesos rotos
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Acelera el caos: el problema era el proceso, no la velocidad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8 / 16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1143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RIESGOS, GOBERNANZA Y AI ACT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1430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cambia el 2 de agosto de 2026 — y por qué urge actuar antes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9144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783080"/>
            <a:ext cx="11430000" cy="10972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783080"/>
            <a:ext cx="73152" cy="10972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87452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DEADLINE CRÍTICO   ·   2 de agosto de 2026
</a:t>
            </a:r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Entran en vigor las obligaciones para sistemas IA de alto riesgo (Anexo III): empleo, crédito, educación, biometría. Tres meses desde hoy.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3108960"/>
            <a:ext cx="370332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3108960"/>
            <a:ext cx="3703320" cy="457200"/>
          </a:xfrm>
          <a:prstGeom prst="rect">
            <a:avLst/>
          </a:prstGeom>
          <a:solidFill>
            <a:srgbClr val="C8533B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1546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PROHIBIDO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" y="365760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€35M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457200" y="45262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 7% facturación global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5029200"/>
            <a:ext cx="3337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Manipulación, vulnerabilidades, scoring social, biometría no autorizada en espacios públicos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06240" y="3108960"/>
            <a:ext cx="370332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206240" y="3108960"/>
            <a:ext cx="3703320" cy="457200"/>
          </a:xfrm>
          <a:prstGeom prst="rect">
            <a:avLst/>
          </a:prstGeom>
          <a:solidFill>
            <a:srgbClr val="D6913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0" y="31546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RIESGO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206240" y="365760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€15M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4297680" y="45262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 3% facturación global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389120" y="5029200"/>
            <a:ext cx="3337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Fallo en gestión de riesgos, gobernanza de datos, transparencia, ciberseguridad, documentación técnica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046720" y="3108960"/>
            <a:ext cx="3703320" cy="3108960"/>
          </a:xfrm>
          <a:prstGeom prst="rect">
            <a:avLst/>
          </a:prstGeom>
          <a:solidFill>
            <a:srgbClr val="F4F5F7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046720" y="3108960"/>
            <a:ext cx="3703320" cy="4572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38160" y="31546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INFORMACIÓN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046720" y="3657600"/>
            <a:ext cx="3703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€7.5M</a:t>
            </a:r>
            <a:endParaRPr lang="en-US" sz="4000" dirty="0"/>
          </a:p>
        </p:txBody>
      </p:sp>
      <p:sp>
        <p:nvSpPr>
          <p:cNvPr id="25" name="Text 23"/>
          <p:cNvSpPr/>
          <p:nvPr/>
        </p:nvSpPr>
        <p:spPr>
          <a:xfrm>
            <a:off x="8138160" y="452628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 1% facturación global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229600" y="5029200"/>
            <a:ext cx="3337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8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Información incorrecta o engañosa a las autoridades supervisoras nacionales o a la AI Office EU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" y="6355080"/>
            <a:ext cx="11430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Reglamento UE 2024/1689 · AI Office EU · Aplicación progresiva desde febrero 2025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65653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FGA Research · Intelligence for Strategic Decisions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65653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Boardroom 2026  ·  9 / 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 Boardroom 2026 · Board Deck</dc:title>
  <dc:subject>PptxGenJS Presentation</dc:subject>
  <dc:creator>FGA Research</dc:creator>
  <cp:lastModifiedBy>FGA Research</cp:lastModifiedBy>
  <cp:revision>1</cp:revision>
  <dcterms:created xsi:type="dcterms:W3CDTF">2026-05-02T21:11:20Z</dcterms:created>
  <dcterms:modified xsi:type="dcterms:W3CDTF">2026-05-02T21:11:20Z</dcterms:modified>
</cp:coreProperties>
</file>